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9" r:id="rId3"/>
    <p:sldId id="263" r:id="rId4"/>
    <p:sldId id="264" r:id="rId5"/>
    <p:sldId id="265" r:id="rId6"/>
    <p:sldId id="266" r:id="rId7"/>
    <p:sldId id="267" r:id="rId8"/>
    <p:sldId id="268" r:id="rId9"/>
    <p:sldId id="261" r:id="rId10"/>
    <p:sldId id="262" r:id="rId11"/>
    <p:sldId id="260" r:id="rId12"/>
    <p:sldId id="25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9A7BF8-FE75-77F1-E2BB-FB0C0A159687}" v="624" dt="2022-05-02T02:57:44.650"/>
    <p1510:client id="{46DCF113-5523-1D4D-AD35-C8F250759946}" v="22" dt="2022-05-02T11:37:03.607"/>
    <p1510:client id="{78E9BFD4-79B6-A47F-312F-1E3FB62EFBA4}" v="937" dt="2022-05-02T11:34:38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9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9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3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6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54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8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6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9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8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9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8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hyperlink" Target="https://hevodata.com/learn/boto3-lambda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udemy.com/share/1043Vs3@nscJZW49TiwH0e_YiCmzdt_4TNubD8i5b5HnnXd0SYGsze9W30NwkX4CpCiFp2RlMg==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amazondynamodb/latest/developerguide/getting-started-step-1.html" TargetMode="External"/><Relationship Id="rId5" Type="http://schemas.openxmlformats.org/officeDocument/2006/relationships/hyperlink" Target="https://www.udemy.com/share/1044by3@8hBdmSvZThM5AJwW2uml3Ena_t-nnlheZihUwfqbVnJPQRngegFxzEAudR3EFGDLiA==/" TargetMode="External"/><Relationship Id="rId4" Type="http://schemas.openxmlformats.org/officeDocument/2006/relationships/hyperlink" Target="https://db-engines.com/en/system/Amazon+DynamoDB%3BMicrosoft+Azure+Cosmos+D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nline_transaction_process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t_table" TargetMode="External"/><Relationship Id="rId2" Type="http://schemas.openxmlformats.org/officeDocument/2006/relationships/hyperlink" Target="https://en.wikipedia.org/wiki/Online_analytical_process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mension_(data_warehouse)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mazondynamodb/latest/developerguide/ql-referenc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6134" y="0"/>
            <a:ext cx="611586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6B6B0-43FF-6D4F-D242-999B2977E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3622" y="947603"/>
            <a:ext cx="3386456" cy="301747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000"/>
              <a:t>IST 769: Advanced Big Data Management</a:t>
            </a:r>
          </a:p>
          <a:p>
            <a:pPr>
              <a:lnSpc>
                <a:spcPct val="140000"/>
              </a:lnSpc>
            </a:pPr>
            <a:r>
              <a:rPr lang="en-US" sz="2000"/>
              <a:t>Research Project</a:t>
            </a:r>
          </a:p>
          <a:p>
            <a:pPr>
              <a:lnSpc>
                <a:spcPct val="140000"/>
              </a:lnSpc>
            </a:pPr>
            <a:endParaRPr lang="en-US" sz="120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884DD668-8594-23FA-7C28-5E26F3B7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2455678"/>
            <a:ext cx="3893288" cy="19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2AE12-70B0-0C48-9838-41D9E89104A6}"/>
              </a:ext>
            </a:extLst>
          </p:cNvPr>
          <p:cNvSpPr txBox="1"/>
          <p:nvPr/>
        </p:nvSpPr>
        <p:spPr>
          <a:xfrm>
            <a:off x="8777287" y="4519296"/>
            <a:ext cx="341471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-Karan Bharadwaj</a:t>
            </a:r>
          </a:p>
          <a:p>
            <a:pPr>
              <a:spcAft>
                <a:spcPts val="600"/>
              </a:spcAft>
            </a:pPr>
            <a:r>
              <a:rPr lang="en-US"/>
              <a:t>-</a:t>
            </a:r>
            <a:r>
              <a:rPr lang="en-US" err="1"/>
              <a:t>Thejaswini</a:t>
            </a:r>
            <a:r>
              <a:rPr lang="en-US"/>
              <a:t> Ram</a:t>
            </a:r>
          </a:p>
        </p:txBody>
      </p:sp>
    </p:spTree>
    <p:extLst>
      <p:ext uri="{BB962C8B-B14F-4D97-AF65-F5344CB8AC3E}">
        <p14:creationId xmlns:p14="http://schemas.microsoft.com/office/powerpoint/2010/main" val="370146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3_-_Boto3_(HD_1080_-_WEB_(H264_4000)).mp4" descr="Demo3_-_Boto3_(HD_1080_-_WEB_(H264_4000)).mp4">
            <a:hlinkClick r:id="" action="ppaction://media"/>
            <a:extLst>
              <a:ext uri="{FF2B5EF4-FFF2-40B4-BE49-F238E27FC236}">
                <a16:creationId xmlns:a16="http://schemas.microsoft.com/office/drawing/2014/main" id="{EE4DAD1A-3D14-6E52-68D3-ACC0FFE3B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91" y="-14637"/>
            <a:ext cx="12183845" cy="626477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00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1_console_(HD_1080_-_WEB_(H264_4000)).mp4" descr="Demo1_console_(HD_1080_-_WEB_(H264_4000)).mp4">
            <a:hlinkClick r:id="" action="ppaction://media"/>
            <a:extLst>
              <a:ext uri="{FF2B5EF4-FFF2-40B4-BE49-F238E27FC236}">
                <a16:creationId xmlns:a16="http://schemas.microsoft.com/office/drawing/2014/main" id="{EAF9112F-70C6-6209-E06F-EB498D9A28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26276"/>
          </a:xfrm>
        </p:spPr>
      </p:pic>
    </p:spTree>
    <p:extLst>
      <p:ext uri="{BB962C8B-B14F-4D97-AF65-F5344CB8AC3E}">
        <p14:creationId xmlns:p14="http://schemas.microsoft.com/office/powerpoint/2010/main" val="218874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8" name="Rectangle 277">
            <a:extLst>
              <a:ext uri="{FF2B5EF4-FFF2-40B4-BE49-F238E27FC236}">
                <a16:creationId xmlns:a16="http://schemas.microsoft.com/office/drawing/2014/main" id="{CFB03654-F8D1-4066-85B5-5BA57499B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EF061512-DEB6-4638-9292-91DD25463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35F9B-55CD-3ED8-AC7B-50B438F5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0" y="641808"/>
            <a:ext cx="8206812" cy="10738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References: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615BC76-014D-4BD0-A843-994E2D75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" y="1869762"/>
            <a:ext cx="12175432" cy="411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A6B2C-75B5-2898-3EC4-BE62F0BBBD2A}"/>
              </a:ext>
            </a:extLst>
          </p:cNvPr>
          <p:cNvSpPr txBox="1"/>
          <p:nvPr/>
        </p:nvSpPr>
        <p:spPr>
          <a:xfrm>
            <a:off x="7590" y="1884019"/>
            <a:ext cx="8008095" cy="40976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hlinkClick r:id="rId2"/>
              </a:rPr>
              <a:t>https://www.udemy.com/share/1043Vs3@nscJZW49TiwH0e_YiCmzdt_4TNubD8i5b5HnnXd0SYGsze9W30NwkX4CpCiFp2RlMg==/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u="sng">
                <a:hlinkClick r:id="rId3"/>
              </a:rPr>
              <a:t>https://hevodata.com/learn/boto3-lambda/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u="sng">
                <a:hlinkClick r:id="rId4"/>
              </a:rPr>
              <a:t>https://db-engines.com/en/system/Amazon+DynamoDB%3BMicrosoft+Azure+Cosmos+DB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hlinkClick r:id="rId5"/>
              </a:rPr>
              <a:t>https://www.udemy.com/share/1044by3@8hBdmSvZThM5AJwW2uml3Ena_t-nnlheZihUwfqbVnJPQRngegFxzEAudR3EFGDLiA==/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u="sng">
                <a:hlinkClick r:id="rId6"/>
              </a:rPr>
              <a:t>https://docs.aws.amazon.com/amazondynamodb/latest/developerguide/getting-started-step-1.html</a:t>
            </a:r>
            <a:endParaRPr lang="en-US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6B666D3-7550-4348-AD73-27B831A5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7075" y="-18787"/>
            <a:ext cx="1843554" cy="6861159"/>
            <a:chOff x="9487075" y="-18787"/>
            <a:chExt cx="1843554" cy="6861159"/>
          </a:xfrm>
        </p:grpSpPr>
        <p:sp>
          <p:nvSpPr>
            <p:cNvPr id="285" name="Freeform 78">
              <a:extLst>
                <a:ext uri="{FF2B5EF4-FFF2-40B4-BE49-F238E27FC236}">
                  <a16:creationId xmlns:a16="http://schemas.microsoft.com/office/drawing/2014/main" id="{2C8870C2-1368-48B0-A8CF-BC33DF76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607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79">
              <a:extLst>
                <a:ext uri="{FF2B5EF4-FFF2-40B4-BE49-F238E27FC236}">
                  <a16:creationId xmlns:a16="http://schemas.microsoft.com/office/drawing/2014/main" id="{853F9E0D-F5F9-438C-B1DC-0AA3127C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0625" y="104325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80">
              <a:extLst>
                <a:ext uri="{FF2B5EF4-FFF2-40B4-BE49-F238E27FC236}">
                  <a16:creationId xmlns:a16="http://schemas.microsoft.com/office/drawing/2014/main" id="{B4E911B1-253E-4755-9AEC-BB1DAB8E2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4861" y="125610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2">
              <a:extLst>
                <a:ext uri="{FF2B5EF4-FFF2-40B4-BE49-F238E27FC236}">
                  <a16:creationId xmlns:a16="http://schemas.microsoft.com/office/drawing/2014/main" id="{EDA30C63-7387-41DF-A6B0-5E3B1AF60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627" y="193010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83">
              <a:extLst>
                <a:ext uri="{FF2B5EF4-FFF2-40B4-BE49-F238E27FC236}">
                  <a16:creationId xmlns:a16="http://schemas.microsoft.com/office/drawing/2014/main" id="{2AF5DD4D-BF15-452D-937B-7F29FA3F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081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84">
              <a:extLst>
                <a:ext uri="{FF2B5EF4-FFF2-40B4-BE49-F238E27FC236}">
                  <a16:creationId xmlns:a16="http://schemas.microsoft.com/office/drawing/2014/main" id="{5F821C6A-EDEE-4845-92EB-367AC6002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8097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86">
              <a:extLst>
                <a:ext uri="{FF2B5EF4-FFF2-40B4-BE49-F238E27FC236}">
                  <a16:creationId xmlns:a16="http://schemas.microsoft.com/office/drawing/2014/main" id="{504AA4DA-748D-4CFF-891A-5C8861E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8746" y="22609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89">
              <a:extLst>
                <a:ext uri="{FF2B5EF4-FFF2-40B4-BE49-F238E27FC236}">
                  <a16:creationId xmlns:a16="http://schemas.microsoft.com/office/drawing/2014/main" id="{7CC3A8FA-D5F6-4A96-9B55-4479C171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2869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05">
              <a:extLst>
                <a:ext uri="{FF2B5EF4-FFF2-40B4-BE49-F238E27FC236}">
                  <a16:creationId xmlns:a16="http://schemas.microsoft.com/office/drawing/2014/main" id="{0234A262-1A84-446A-935F-3BDA4E38B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4752" y="19079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06">
              <a:extLst>
                <a:ext uri="{FF2B5EF4-FFF2-40B4-BE49-F238E27FC236}">
                  <a16:creationId xmlns:a16="http://schemas.microsoft.com/office/drawing/2014/main" id="{26E1DC3C-522F-46BF-9C95-47500176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3765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07">
              <a:extLst>
                <a:ext uri="{FF2B5EF4-FFF2-40B4-BE49-F238E27FC236}">
                  <a16:creationId xmlns:a16="http://schemas.microsoft.com/office/drawing/2014/main" id="{F7CDF92D-312E-42AB-960E-637D4049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45753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08">
              <a:extLst>
                <a:ext uri="{FF2B5EF4-FFF2-40B4-BE49-F238E27FC236}">
                  <a16:creationId xmlns:a16="http://schemas.microsoft.com/office/drawing/2014/main" id="{918FE320-F6B2-4BDB-95D8-DFD3B2B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1436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09">
              <a:extLst>
                <a:ext uri="{FF2B5EF4-FFF2-40B4-BE49-F238E27FC236}">
                  <a16:creationId xmlns:a16="http://schemas.microsoft.com/office/drawing/2014/main" id="{B90769B0-46E9-4B76-96A9-A247A0DF3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4633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10">
              <a:extLst>
                <a:ext uri="{FF2B5EF4-FFF2-40B4-BE49-F238E27FC236}">
                  <a16:creationId xmlns:a16="http://schemas.microsoft.com/office/drawing/2014/main" id="{C0CC5855-0620-41C7-AA4D-3D30E245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489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11">
              <a:extLst>
                <a:ext uri="{FF2B5EF4-FFF2-40B4-BE49-F238E27FC236}">
                  <a16:creationId xmlns:a16="http://schemas.microsoft.com/office/drawing/2014/main" id="{7A99B1F4-089E-4A1A-833C-0D0C8E770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2688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12">
              <a:extLst>
                <a:ext uri="{FF2B5EF4-FFF2-40B4-BE49-F238E27FC236}">
                  <a16:creationId xmlns:a16="http://schemas.microsoft.com/office/drawing/2014/main" id="{52C3D5C1-0862-4E4B-BAD8-C6244D03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2191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22">
              <a:extLst>
                <a:ext uri="{FF2B5EF4-FFF2-40B4-BE49-F238E27FC236}">
                  <a16:creationId xmlns:a16="http://schemas.microsoft.com/office/drawing/2014/main" id="{5E020019-37DA-47B1-A859-25E2009F7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5982" y="1751917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23">
              <a:extLst>
                <a:ext uri="{FF2B5EF4-FFF2-40B4-BE49-F238E27FC236}">
                  <a16:creationId xmlns:a16="http://schemas.microsoft.com/office/drawing/2014/main" id="{FC071985-7349-45B2-AD36-AB9014D8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3201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30">
              <a:extLst>
                <a:ext uri="{FF2B5EF4-FFF2-40B4-BE49-F238E27FC236}">
                  <a16:creationId xmlns:a16="http://schemas.microsoft.com/office/drawing/2014/main" id="{8A8374B4-6CAE-4B1D-8AD8-BBD71C66E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6422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31">
              <a:extLst>
                <a:ext uri="{FF2B5EF4-FFF2-40B4-BE49-F238E27FC236}">
                  <a16:creationId xmlns:a16="http://schemas.microsoft.com/office/drawing/2014/main" id="{4F0392BB-C222-4B4A-B3F7-86E19539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80240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32">
              <a:extLst>
                <a:ext uri="{FF2B5EF4-FFF2-40B4-BE49-F238E27FC236}">
                  <a16:creationId xmlns:a16="http://schemas.microsoft.com/office/drawing/2014/main" id="{F1EE976D-D914-4545-9E10-F4A3C266A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81895" y="1929658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35">
              <a:extLst>
                <a:ext uri="{FF2B5EF4-FFF2-40B4-BE49-F238E27FC236}">
                  <a16:creationId xmlns:a16="http://schemas.microsoft.com/office/drawing/2014/main" id="{A602A52C-3AB9-4D97-AE2A-BB87DB6AC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7579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41">
              <a:extLst>
                <a:ext uri="{FF2B5EF4-FFF2-40B4-BE49-F238E27FC236}">
                  <a16:creationId xmlns:a16="http://schemas.microsoft.com/office/drawing/2014/main" id="{B30A965C-348F-4CA1-882F-46F532A33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6131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70">
              <a:extLst>
                <a:ext uri="{FF2B5EF4-FFF2-40B4-BE49-F238E27FC236}">
                  <a16:creationId xmlns:a16="http://schemas.microsoft.com/office/drawing/2014/main" id="{0F9349DE-8C14-4D6E-B1C2-4750F704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9135" y="6127480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77">
              <a:extLst>
                <a:ext uri="{FF2B5EF4-FFF2-40B4-BE49-F238E27FC236}">
                  <a16:creationId xmlns:a16="http://schemas.microsoft.com/office/drawing/2014/main" id="{3DB93D99-B20E-4CEF-A4B5-E355F2EF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4834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85">
              <a:extLst>
                <a:ext uri="{FF2B5EF4-FFF2-40B4-BE49-F238E27FC236}">
                  <a16:creationId xmlns:a16="http://schemas.microsoft.com/office/drawing/2014/main" id="{0093B34B-1559-4D7A-90CF-114125FD6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12" y="639089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87">
              <a:extLst>
                <a:ext uri="{FF2B5EF4-FFF2-40B4-BE49-F238E27FC236}">
                  <a16:creationId xmlns:a16="http://schemas.microsoft.com/office/drawing/2014/main" id="{F32E37EB-F93F-4ACA-8EC5-83130850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7214" y="667177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94">
              <a:extLst>
                <a:ext uri="{FF2B5EF4-FFF2-40B4-BE49-F238E27FC236}">
                  <a16:creationId xmlns:a16="http://schemas.microsoft.com/office/drawing/2014/main" id="{6486B439-14A8-40F4-BD01-2647D4752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0171" y="6639040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18">
              <a:extLst>
                <a:ext uri="{FF2B5EF4-FFF2-40B4-BE49-F238E27FC236}">
                  <a16:creationId xmlns:a16="http://schemas.microsoft.com/office/drawing/2014/main" id="{3EA0483A-6030-445C-9A9E-FC8847FD4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50965" y="646304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19">
              <a:extLst>
                <a:ext uri="{FF2B5EF4-FFF2-40B4-BE49-F238E27FC236}">
                  <a16:creationId xmlns:a16="http://schemas.microsoft.com/office/drawing/2014/main" id="{54E9F49B-F300-4A14-B0F3-36A75B171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6655" y="627812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21">
              <a:extLst>
                <a:ext uri="{FF2B5EF4-FFF2-40B4-BE49-F238E27FC236}">
                  <a16:creationId xmlns:a16="http://schemas.microsoft.com/office/drawing/2014/main" id="{59BF81A2-5680-4745-9838-B87F14A4E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85814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39">
              <a:extLst>
                <a:ext uri="{FF2B5EF4-FFF2-40B4-BE49-F238E27FC236}">
                  <a16:creationId xmlns:a16="http://schemas.microsoft.com/office/drawing/2014/main" id="{293DA61B-9566-467E-A357-E86CD8E7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1483" y="647358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44">
              <a:extLst>
                <a:ext uri="{FF2B5EF4-FFF2-40B4-BE49-F238E27FC236}">
                  <a16:creationId xmlns:a16="http://schemas.microsoft.com/office/drawing/2014/main" id="{A1A7223C-6F2C-487D-A45A-6EBBD051A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40033" y="605725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45">
              <a:extLst>
                <a:ext uri="{FF2B5EF4-FFF2-40B4-BE49-F238E27FC236}">
                  <a16:creationId xmlns:a16="http://schemas.microsoft.com/office/drawing/2014/main" id="{DC4DE17D-AC51-4C89-AC1A-016A928A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2048" y="610233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95D0E198-D3C3-4790-881E-4DF6C9D7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7195" y="667477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5D7F206-A93F-4CCC-B241-B733ECFCF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7246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8">
              <a:extLst>
                <a:ext uri="{FF2B5EF4-FFF2-40B4-BE49-F238E27FC236}">
                  <a16:creationId xmlns:a16="http://schemas.microsoft.com/office/drawing/2014/main" id="{96A9BAB0-CBD6-492F-BAE1-D79E07902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5328" y="652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51">
              <a:extLst>
                <a:ext uri="{FF2B5EF4-FFF2-40B4-BE49-F238E27FC236}">
                  <a16:creationId xmlns:a16="http://schemas.microsoft.com/office/drawing/2014/main" id="{E9952623-7C81-47CA-85D8-C872DE84E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919804" y="60444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54">
              <a:extLst>
                <a:ext uri="{FF2B5EF4-FFF2-40B4-BE49-F238E27FC236}">
                  <a16:creationId xmlns:a16="http://schemas.microsoft.com/office/drawing/2014/main" id="{05CFF839-C981-434A-9445-4E5A71BA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6721" y="62222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59">
              <a:extLst>
                <a:ext uri="{FF2B5EF4-FFF2-40B4-BE49-F238E27FC236}">
                  <a16:creationId xmlns:a16="http://schemas.microsoft.com/office/drawing/2014/main" id="{954EA9BB-25B0-4D52-B1FA-D7ADAD3FB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5778" y="649628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61">
              <a:extLst>
                <a:ext uri="{FF2B5EF4-FFF2-40B4-BE49-F238E27FC236}">
                  <a16:creationId xmlns:a16="http://schemas.microsoft.com/office/drawing/2014/main" id="{1CF36179-928E-45AE-BFCB-8A51031D6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04784" y="6673032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78">
              <a:extLst>
                <a:ext uri="{FF2B5EF4-FFF2-40B4-BE49-F238E27FC236}">
                  <a16:creationId xmlns:a16="http://schemas.microsoft.com/office/drawing/2014/main" id="{F90AA42C-D724-4AD8-81F3-CDFC4206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3918" y="602783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84">
              <a:extLst>
                <a:ext uri="{FF2B5EF4-FFF2-40B4-BE49-F238E27FC236}">
                  <a16:creationId xmlns:a16="http://schemas.microsoft.com/office/drawing/2014/main" id="{CAB3A278-E8E7-4070-B30A-31B5DE980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8047" y="63584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6">
              <a:extLst>
                <a:ext uri="{FF2B5EF4-FFF2-40B4-BE49-F238E27FC236}">
                  <a16:creationId xmlns:a16="http://schemas.microsoft.com/office/drawing/2014/main" id="{910FC82B-A4C1-428C-A576-79B5F6D18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40367" y="6606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06">
              <a:extLst>
                <a:ext uri="{FF2B5EF4-FFF2-40B4-BE49-F238E27FC236}">
                  <a16:creationId xmlns:a16="http://schemas.microsoft.com/office/drawing/2014/main" id="{B9CB6255-5C91-4496-B0AE-529737BC5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1124" y="62037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10">
              <a:extLst>
                <a:ext uri="{FF2B5EF4-FFF2-40B4-BE49-F238E27FC236}">
                  <a16:creationId xmlns:a16="http://schemas.microsoft.com/office/drawing/2014/main" id="{A58DBA3F-B3E2-4AD9-A93C-FDF997582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30489" y="6434417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23">
              <a:extLst>
                <a:ext uri="{FF2B5EF4-FFF2-40B4-BE49-F238E27FC236}">
                  <a16:creationId xmlns:a16="http://schemas.microsoft.com/office/drawing/2014/main" id="{AE100164-158F-422B-8A80-DFF4E0E0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9198" y="652225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30">
              <a:extLst>
                <a:ext uri="{FF2B5EF4-FFF2-40B4-BE49-F238E27FC236}">
                  <a16:creationId xmlns:a16="http://schemas.microsoft.com/office/drawing/2014/main" id="{1A0EF69A-22C3-4FF9-B6DD-55C6DAC3B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5427" y="630540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41">
              <a:extLst>
                <a:ext uri="{FF2B5EF4-FFF2-40B4-BE49-F238E27FC236}">
                  <a16:creationId xmlns:a16="http://schemas.microsoft.com/office/drawing/2014/main" id="{3963C700-CFE8-4ED2-8E1E-1139AC305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83" y="667879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34">
              <a:extLst>
                <a:ext uri="{FF2B5EF4-FFF2-40B4-BE49-F238E27FC236}">
                  <a16:creationId xmlns:a16="http://schemas.microsoft.com/office/drawing/2014/main" id="{F9B166DD-EFD8-42F3-A6E1-C6A4A0260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61752" y="1403097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6">
              <a:extLst>
                <a:ext uri="{FF2B5EF4-FFF2-40B4-BE49-F238E27FC236}">
                  <a16:creationId xmlns:a16="http://schemas.microsoft.com/office/drawing/2014/main" id="{D432A7B3-E9F3-476E-9D42-6174AF694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84215" y="72244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8">
              <a:extLst>
                <a:ext uri="{FF2B5EF4-FFF2-40B4-BE49-F238E27FC236}">
                  <a16:creationId xmlns:a16="http://schemas.microsoft.com/office/drawing/2014/main" id="{F17E4864-342C-497A-A8C4-307CF70C2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81617" y="19022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9">
              <a:extLst>
                <a:ext uri="{FF2B5EF4-FFF2-40B4-BE49-F238E27FC236}">
                  <a16:creationId xmlns:a16="http://schemas.microsoft.com/office/drawing/2014/main" id="{F2484BDA-CEC5-42AD-8874-C782F6A44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6825" y="1732534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41">
              <a:extLst>
                <a:ext uri="{FF2B5EF4-FFF2-40B4-BE49-F238E27FC236}">
                  <a16:creationId xmlns:a16="http://schemas.microsoft.com/office/drawing/2014/main" id="{4F6B7DAB-E92D-43BB-ACF1-F06D8925D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84215" y="51491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42">
              <a:extLst>
                <a:ext uri="{FF2B5EF4-FFF2-40B4-BE49-F238E27FC236}">
                  <a16:creationId xmlns:a16="http://schemas.microsoft.com/office/drawing/2014/main" id="{DDFDB6E2-654D-48A3-83FB-86F3AD241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6047" y="1178128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45">
              <a:extLst>
                <a:ext uri="{FF2B5EF4-FFF2-40B4-BE49-F238E27FC236}">
                  <a16:creationId xmlns:a16="http://schemas.microsoft.com/office/drawing/2014/main" id="{ECD09C44-52C9-455A-865A-65084B500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14408" y="93246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49">
              <a:extLst>
                <a:ext uri="{FF2B5EF4-FFF2-40B4-BE49-F238E27FC236}">
                  <a16:creationId xmlns:a16="http://schemas.microsoft.com/office/drawing/2014/main" id="{F6C27999-BDBB-4644-8A53-B87F3F144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30170" y="282433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65">
              <a:extLst>
                <a:ext uri="{FF2B5EF4-FFF2-40B4-BE49-F238E27FC236}">
                  <a16:creationId xmlns:a16="http://schemas.microsoft.com/office/drawing/2014/main" id="{654163CC-9199-4986-9A5E-84365169D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83885" y="12161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66">
              <a:extLst>
                <a:ext uri="{FF2B5EF4-FFF2-40B4-BE49-F238E27FC236}">
                  <a16:creationId xmlns:a16="http://schemas.microsoft.com/office/drawing/2014/main" id="{C744DB98-E4B6-40B4-92A4-5DC3D9594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96965" y="138745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69">
              <a:extLst>
                <a:ext uri="{FF2B5EF4-FFF2-40B4-BE49-F238E27FC236}">
                  <a16:creationId xmlns:a16="http://schemas.microsoft.com/office/drawing/2014/main" id="{3618E05D-0BAF-4A26-858E-F0EF2BA89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96848" y="1105206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70">
              <a:extLst>
                <a:ext uri="{FF2B5EF4-FFF2-40B4-BE49-F238E27FC236}">
                  <a16:creationId xmlns:a16="http://schemas.microsoft.com/office/drawing/2014/main" id="{8506E091-91B5-45A6-B0D7-8778EF36C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45927" y="54936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71">
              <a:extLst>
                <a:ext uri="{FF2B5EF4-FFF2-40B4-BE49-F238E27FC236}">
                  <a16:creationId xmlns:a16="http://schemas.microsoft.com/office/drawing/2014/main" id="{A5F1AA22-6DD8-43AB-AC2B-AA9371DD9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98597" y="164707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72">
              <a:extLst>
                <a:ext uri="{FF2B5EF4-FFF2-40B4-BE49-F238E27FC236}">
                  <a16:creationId xmlns:a16="http://schemas.microsoft.com/office/drawing/2014/main" id="{580946E1-6BC9-4EEE-AE4C-F8F08C8F1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01860" y="18739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74">
              <a:extLst>
                <a:ext uri="{FF2B5EF4-FFF2-40B4-BE49-F238E27FC236}">
                  <a16:creationId xmlns:a16="http://schemas.microsoft.com/office/drawing/2014/main" id="{06858C12-FAE6-4F6D-AAD0-BC164D3C6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22832" y="76309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85">
              <a:extLst>
                <a:ext uri="{FF2B5EF4-FFF2-40B4-BE49-F238E27FC236}">
                  <a16:creationId xmlns:a16="http://schemas.microsoft.com/office/drawing/2014/main" id="{FE64B3B9-8F70-4C7C-980A-CBFFDFB93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46066" y="340257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7">
              <a:extLst>
                <a:ext uri="{FF2B5EF4-FFF2-40B4-BE49-F238E27FC236}">
                  <a16:creationId xmlns:a16="http://schemas.microsoft.com/office/drawing/2014/main" id="{88E77691-B7C1-4F5D-98EC-C5508CDFB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11402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8">
              <a:extLst>
                <a:ext uri="{FF2B5EF4-FFF2-40B4-BE49-F238E27FC236}">
                  <a16:creationId xmlns:a16="http://schemas.microsoft.com/office/drawing/2014/main" id="{22997A7B-4811-4158-8F88-483925650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79430" y="1161387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94">
              <a:extLst>
                <a:ext uri="{FF2B5EF4-FFF2-40B4-BE49-F238E27FC236}">
                  <a16:creationId xmlns:a16="http://schemas.microsoft.com/office/drawing/2014/main" id="{B15258A7-A882-4D79-B870-C92A57D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64748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97">
              <a:extLst>
                <a:ext uri="{FF2B5EF4-FFF2-40B4-BE49-F238E27FC236}">
                  <a16:creationId xmlns:a16="http://schemas.microsoft.com/office/drawing/2014/main" id="{CF3D5844-0132-49FA-BD1E-5263802F4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59415" y="175692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99">
              <a:extLst>
                <a:ext uri="{FF2B5EF4-FFF2-40B4-BE49-F238E27FC236}">
                  <a16:creationId xmlns:a16="http://schemas.microsoft.com/office/drawing/2014/main" id="{86FC694B-4A70-4160-A64D-DA282DE9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44896" y="1960730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01">
              <a:extLst>
                <a:ext uri="{FF2B5EF4-FFF2-40B4-BE49-F238E27FC236}">
                  <a16:creationId xmlns:a16="http://schemas.microsoft.com/office/drawing/2014/main" id="{A399F043-AB24-4109-800A-BD94939A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72093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02">
              <a:extLst>
                <a:ext uri="{FF2B5EF4-FFF2-40B4-BE49-F238E27FC236}">
                  <a16:creationId xmlns:a16="http://schemas.microsoft.com/office/drawing/2014/main" id="{796159AE-3178-456B-B411-196E260E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92750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03">
              <a:extLst>
                <a:ext uri="{FF2B5EF4-FFF2-40B4-BE49-F238E27FC236}">
                  <a16:creationId xmlns:a16="http://schemas.microsoft.com/office/drawing/2014/main" id="{B0562100-3934-4A15-8C23-D55F111D9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90347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13">
              <a:extLst>
                <a:ext uri="{FF2B5EF4-FFF2-40B4-BE49-F238E27FC236}">
                  <a16:creationId xmlns:a16="http://schemas.microsoft.com/office/drawing/2014/main" id="{B1A3BF1A-EF96-468A-B04F-AFDF6621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54699" y="201088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17">
              <a:extLst>
                <a:ext uri="{FF2B5EF4-FFF2-40B4-BE49-F238E27FC236}">
                  <a16:creationId xmlns:a16="http://schemas.microsoft.com/office/drawing/2014/main" id="{6DD7C928-63AE-4BCB-9843-570F9E04E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2350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18">
              <a:extLst>
                <a:ext uri="{FF2B5EF4-FFF2-40B4-BE49-F238E27FC236}">
                  <a16:creationId xmlns:a16="http://schemas.microsoft.com/office/drawing/2014/main" id="{5AC011E4-1DCA-418C-8008-AE4E1E61D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58870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19">
              <a:extLst>
                <a:ext uri="{FF2B5EF4-FFF2-40B4-BE49-F238E27FC236}">
                  <a16:creationId xmlns:a16="http://schemas.microsoft.com/office/drawing/2014/main" id="{5B2D3B89-E1F5-40D8-AEC0-8E7B2E67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5741" y="43473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36">
              <a:extLst>
                <a:ext uri="{FF2B5EF4-FFF2-40B4-BE49-F238E27FC236}">
                  <a16:creationId xmlns:a16="http://schemas.microsoft.com/office/drawing/2014/main" id="{DBB111D7-2067-4503-A6F9-647407E1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7505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37">
              <a:extLst>
                <a:ext uri="{FF2B5EF4-FFF2-40B4-BE49-F238E27FC236}">
                  <a16:creationId xmlns:a16="http://schemas.microsoft.com/office/drawing/2014/main" id="{20B3ED41-DE4C-4CE7-A8DE-B4ED03137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3010" y="158864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38">
              <a:extLst>
                <a:ext uri="{FF2B5EF4-FFF2-40B4-BE49-F238E27FC236}">
                  <a16:creationId xmlns:a16="http://schemas.microsoft.com/office/drawing/2014/main" id="{11F9FD14-D3BA-43C4-96E8-5D5EE6AF3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1645" y="607297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39">
              <a:extLst>
                <a:ext uri="{FF2B5EF4-FFF2-40B4-BE49-F238E27FC236}">
                  <a16:creationId xmlns:a16="http://schemas.microsoft.com/office/drawing/2014/main" id="{F4EE6DAD-6518-47B6-A04F-484A16267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6950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43">
              <a:extLst>
                <a:ext uri="{FF2B5EF4-FFF2-40B4-BE49-F238E27FC236}">
                  <a16:creationId xmlns:a16="http://schemas.microsoft.com/office/drawing/2014/main" id="{B6867974-B4C0-48AA-A205-B435998B7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20791" y="1074883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44">
              <a:extLst>
                <a:ext uri="{FF2B5EF4-FFF2-40B4-BE49-F238E27FC236}">
                  <a16:creationId xmlns:a16="http://schemas.microsoft.com/office/drawing/2014/main" id="{21F27A0E-A6C1-4AFE-8CBA-28E4FE70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3458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45">
              <a:extLst>
                <a:ext uri="{FF2B5EF4-FFF2-40B4-BE49-F238E27FC236}">
                  <a16:creationId xmlns:a16="http://schemas.microsoft.com/office/drawing/2014/main" id="{AAA114B9-98D7-4840-8602-457F0741B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7528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8">
              <a:extLst>
                <a:ext uri="{FF2B5EF4-FFF2-40B4-BE49-F238E27FC236}">
                  <a16:creationId xmlns:a16="http://schemas.microsoft.com/office/drawing/2014/main" id="{4E9E63DF-694C-4693-8D8B-0275BB744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1238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8">
              <a:extLst>
                <a:ext uri="{FF2B5EF4-FFF2-40B4-BE49-F238E27FC236}">
                  <a16:creationId xmlns:a16="http://schemas.microsoft.com/office/drawing/2014/main" id="{2A55A10A-49CA-42B6-84C9-8A1A1596D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28159" y="669354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3B844B8B-B4DE-8969-89D9-E70CABA23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5685" y="2406037"/>
            <a:ext cx="3074190" cy="30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1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4C5B-CC17-5461-7C7E-78B80CCD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02B3-7A4B-BEC6-8CB1-27EA45DA7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                                   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4400"/>
              <a:t>                  </a:t>
            </a:r>
            <a:r>
              <a:rPr lang="en-US" sz="4400">
                <a:ea typeface="+mn-lt"/>
                <a:cs typeface="+mn-lt"/>
              </a:rPr>
              <a:t>Thank You</a:t>
            </a:r>
            <a:r>
              <a:rPr lang="en-US" sz="4400"/>
              <a:t>!  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8CCA-6413-E61B-FA29-D84E74321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6573"/>
            <a:ext cx="9634011" cy="759506"/>
          </a:xfrm>
        </p:spPr>
        <p:txBody>
          <a:bodyPr/>
          <a:lstStyle/>
          <a:p>
            <a:r>
              <a:rPr lang="en-US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57E88-A0AC-F011-F627-EAAFA4FCA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30185"/>
            <a:ext cx="9634011" cy="581818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Fully managed, highly available NoSQL key – value database with replication across 3 AZs.</a:t>
            </a:r>
          </a:p>
          <a:p>
            <a:pPr>
              <a:buClr>
                <a:srgbClr val="C3B2A7"/>
              </a:buClr>
            </a:pPr>
            <a:r>
              <a:rPr lang="en-US"/>
              <a:t>It is a distributed serverless database, scales to massive workloads with single digit millisecond latency.</a:t>
            </a:r>
          </a:p>
          <a:p>
            <a:pPr>
              <a:buClr>
                <a:srgbClr val="C3B2A7"/>
              </a:buClr>
            </a:pPr>
            <a:r>
              <a:rPr lang="en-US"/>
              <a:t>Provides for Global Tables, which is a multi region, multi master version of DynamoDB (cross region replication for low latency)</a:t>
            </a:r>
          </a:p>
          <a:p>
            <a:pPr>
              <a:buClr>
                <a:srgbClr val="C3B2A7"/>
              </a:buClr>
            </a:pPr>
            <a:endParaRPr lang="en-US"/>
          </a:p>
          <a:p>
            <a:pPr marL="0" indent="0">
              <a:buClr>
                <a:srgbClr val="C3B2A7"/>
              </a:buClr>
              <a:buNone/>
            </a:pPr>
            <a:endParaRPr lang="en-US"/>
          </a:p>
          <a:p>
            <a:pPr>
              <a:buClr>
                <a:srgbClr val="C3B2A7"/>
              </a:buClr>
            </a:pPr>
            <a:r>
              <a:rPr lang="en-US"/>
              <a:t>Recently started offering transactional support across multiple tables (ACID support)</a:t>
            </a:r>
          </a:p>
          <a:p>
            <a:pPr>
              <a:buClr>
                <a:srgbClr val="C3B2A7"/>
              </a:buClr>
            </a:pPr>
            <a:r>
              <a:rPr lang="en-US"/>
              <a:t>Secondary indexes (GSI and LSI) can be used to provide an application access to different query patterns.</a:t>
            </a:r>
          </a:p>
          <a:p>
            <a:pPr>
              <a:buClr>
                <a:srgbClr val="C3B2A7"/>
              </a:buClr>
            </a:pPr>
            <a:endParaRPr lang="en-US"/>
          </a:p>
          <a:p>
            <a:pPr>
              <a:buClr>
                <a:srgbClr val="C3B2A7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9C8B2C-B4BA-DE39-C2C0-8AE37EB9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291" y="3741980"/>
            <a:ext cx="6030683" cy="120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8067-3D5A-835B-9314-88315B7A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1035"/>
            <a:ext cx="9634011" cy="1093335"/>
          </a:xfrm>
        </p:spPr>
        <p:txBody>
          <a:bodyPr/>
          <a:lstStyle/>
          <a:p>
            <a:r>
              <a:rPr lang="en-US"/>
              <a:t>Storage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5ECA3-7FA5-16C9-4A7C-47F21A4B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098006"/>
            <a:ext cx="9634011" cy="54689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Each physical DynamoDB partition = 10 GB SSD volume</a:t>
            </a:r>
          </a:p>
          <a:p>
            <a:pPr>
              <a:buClr>
                <a:srgbClr val="C3B2A7"/>
              </a:buClr>
            </a:pPr>
            <a:r>
              <a:rPr lang="en-US"/>
              <a:t>1 physical partition can have multiple logical partitions based on partition keys.</a:t>
            </a:r>
          </a:p>
          <a:p>
            <a:pPr>
              <a:buClr>
                <a:srgbClr val="C3B2A7"/>
              </a:buClr>
            </a:pPr>
            <a:r>
              <a:rPr lang="en-US"/>
              <a:t>Number of partitions issued is managed internally by DynamoDB.</a:t>
            </a:r>
          </a:p>
          <a:p>
            <a:pPr marL="0" indent="0">
              <a:buClr>
                <a:srgbClr val="C3B2A7"/>
              </a:buClr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Auto scaling in DynamoDB can be employed by setting the desired target utilization, minimum and maximum provisioned capacity.</a:t>
            </a:r>
          </a:p>
          <a:p>
            <a:pPr marL="0" indent="0">
              <a:buNone/>
            </a:pPr>
            <a:endParaRPr lang="en-US"/>
          </a:p>
          <a:p>
            <a:pPr>
              <a:buClr>
                <a:srgbClr val="C3B2A7"/>
              </a:buClr>
            </a:pPr>
            <a:endParaRPr lang="en-US"/>
          </a:p>
          <a:p>
            <a:pPr>
              <a:buClr>
                <a:srgbClr val="C3B2A7"/>
              </a:buClr>
            </a:pPr>
            <a:endParaRPr lang="en-US"/>
          </a:p>
          <a:p>
            <a:pPr marL="0" indent="0">
              <a:buClr>
                <a:srgbClr val="C3B2A7"/>
              </a:buClr>
              <a:buNone/>
            </a:pPr>
            <a:endParaRPr lang="en-US"/>
          </a:p>
          <a:p>
            <a:pPr>
              <a:buClr>
                <a:srgbClr val="C3B2A7"/>
              </a:buClr>
            </a:pP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229572-538F-6C96-6C16-8E0745E7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58" y="2810850"/>
            <a:ext cx="7315198" cy="2709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5A6E0-84E7-9A09-67C8-2F26B6BEAFB5}"/>
              </a:ext>
            </a:extLst>
          </p:cNvPr>
          <p:cNvSpPr txBox="1"/>
          <p:nvPr/>
        </p:nvSpPr>
        <p:spPr>
          <a:xfrm>
            <a:off x="1371600" y="55662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3" name="Rectangle 8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44EEF-94F0-65A6-72E5-68D0C4C4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498507"/>
            <a:ext cx="5975133" cy="1372823"/>
          </a:xfrm>
        </p:spPr>
        <p:txBody>
          <a:bodyPr>
            <a:normAutofit/>
          </a:bodyPr>
          <a:lstStyle/>
          <a:p>
            <a:r>
              <a:rPr lang="en-US"/>
              <a:t>How does it fit within the CAP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5C4B-9F54-8EB4-87F3-DE64236EA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2" y="1871330"/>
            <a:ext cx="5849587" cy="44151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DynamoDB is configured to choose availability and partition tolerance with eventual write consistency. </a:t>
            </a:r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While DynamoDB supports eventually consistent and strongly consistent reads, the latter function can often fail during partitions and network delays. This type of inconsistency is not optimal for global applications.</a:t>
            </a:r>
          </a:p>
          <a:p>
            <a:pPr>
              <a:buClr>
                <a:srgbClr val="C3B2A7"/>
              </a:buClr>
            </a:pPr>
            <a:endParaRPr lang="en-US"/>
          </a:p>
        </p:txBody>
      </p:sp>
      <p:grpSp>
        <p:nvGrpSpPr>
          <p:cNvPr id="264" name="Group 10">
            <a:extLst>
              <a:ext uri="{FF2B5EF4-FFF2-40B4-BE49-F238E27FC236}">
                <a16:creationId xmlns:a16="http://schemas.microsoft.com/office/drawing/2014/main" id="{FD435E13-4F33-4353-A24E-D37F3785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53">
              <a:extLst>
                <a:ext uri="{FF2B5EF4-FFF2-40B4-BE49-F238E27FC236}">
                  <a16:creationId xmlns:a16="http://schemas.microsoft.com/office/drawing/2014/main" id="{3153AA8F-BF95-4135-98A9-71FD20DD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85">
              <a:extLst>
                <a:ext uri="{FF2B5EF4-FFF2-40B4-BE49-F238E27FC236}">
                  <a16:creationId xmlns:a16="http://schemas.microsoft.com/office/drawing/2014/main" id="{D279C500-6A73-497D-9B5A-E2F33AD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5147DA7-9F80-0CF8-19E2-A41F63F484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9533" y="1638239"/>
            <a:ext cx="4154439" cy="35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9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1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9">
            <a:extLst>
              <a:ext uri="{FF2B5EF4-FFF2-40B4-BE49-F238E27FC236}">
                <a16:creationId xmlns:a16="http://schemas.microsoft.com/office/drawing/2014/main" id="{4B4C0003-07A3-48E2-BA47-725BA37C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Rectangle 11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76300"/>
            <a:ext cx="10775021" cy="511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F9C86-28EB-949A-1CF9-2E64D225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228" y="1165965"/>
            <a:ext cx="8750447" cy="1164425"/>
          </a:xfrm>
        </p:spPr>
        <p:txBody>
          <a:bodyPr>
            <a:normAutofit/>
          </a:bodyPr>
          <a:lstStyle/>
          <a:p>
            <a:r>
              <a:rPr lang="en-US"/>
              <a:t>Appropriate use cases </a:t>
            </a:r>
          </a:p>
        </p:txBody>
      </p:sp>
      <p:sp>
        <p:nvSpPr>
          <p:cNvPr id="534" name="Content Placeholder 2">
            <a:extLst>
              <a:ext uri="{FF2B5EF4-FFF2-40B4-BE49-F238E27FC236}">
                <a16:creationId xmlns:a16="http://schemas.microsoft.com/office/drawing/2014/main" id="{57DC1956-5064-1839-CCB9-6E390C4B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948" y="2255065"/>
            <a:ext cx="9207190" cy="3736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>
                <a:ea typeface="+mn-lt"/>
                <a:cs typeface="+mn-lt"/>
              </a:rPr>
              <a:t>If there is a need for a fully managed database service.</a:t>
            </a:r>
          </a:p>
          <a:p>
            <a:pPr>
              <a:lnSpc>
                <a:spcPct val="140000"/>
              </a:lnSpc>
              <a:buClr>
                <a:srgbClr val="C3B2A7"/>
              </a:buClr>
            </a:pPr>
            <a:r>
              <a:rPr lang="en-US" sz="1400">
                <a:ea typeface="+mn-lt"/>
                <a:cs typeface="+mn-lt"/>
              </a:rPr>
              <a:t>Have had scalability problems with other traditional database systems.</a:t>
            </a:r>
            <a:endParaRPr lang="en-US" sz="1400"/>
          </a:p>
          <a:p>
            <a:pPr>
              <a:lnSpc>
                <a:spcPct val="140000"/>
              </a:lnSpc>
            </a:pPr>
            <a:r>
              <a:rPr lang="en-US" sz="1400">
                <a:ea typeface="+mn-lt"/>
                <a:cs typeface="+mn-lt"/>
              </a:rPr>
              <a:t>Are working with an </a:t>
            </a:r>
            <a:r>
              <a:rPr lang="en-US" sz="1400">
                <a:ea typeface="+mn-lt"/>
                <a:cs typeface="+mn-lt"/>
                <a:hlinkClick r:id="rId2"/>
              </a:rPr>
              <a:t>online transaction processing</a:t>
            </a:r>
            <a:r>
              <a:rPr lang="en-US" sz="1400">
                <a:ea typeface="+mn-lt"/>
                <a:cs typeface="+mn-lt"/>
              </a:rPr>
              <a:t> (OLTP) workload. High-performance reads and writes are easy to manage with DynamoDB, and you can expect performance that is effectively constant across widely varying loads.</a:t>
            </a:r>
            <a:endParaRPr lang="en-US" sz="1400"/>
          </a:p>
          <a:p>
            <a:pPr>
              <a:lnSpc>
                <a:spcPct val="140000"/>
              </a:lnSpc>
            </a:pPr>
            <a:r>
              <a:rPr lang="en-US" sz="1400">
                <a:ea typeface="+mn-lt"/>
                <a:cs typeface="+mn-lt"/>
              </a:rPr>
              <a:t>Are deploying a mission-critical application that must be highly available at all times without manual intervention.</a:t>
            </a:r>
            <a:endParaRPr lang="en-US" sz="1400"/>
          </a:p>
          <a:p>
            <a:pPr>
              <a:lnSpc>
                <a:spcPct val="140000"/>
              </a:lnSpc>
            </a:pPr>
            <a:r>
              <a:rPr lang="en-US" sz="1400">
                <a:ea typeface="+mn-lt"/>
                <a:cs typeface="+mn-lt"/>
              </a:rPr>
              <a:t>Require a high level of data durability, regardless of your backup-and-restore strategy.</a:t>
            </a:r>
            <a:endParaRPr lang="en-US" sz="1400"/>
          </a:p>
          <a:p>
            <a:pPr>
              <a:lnSpc>
                <a:spcPct val="140000"/>
              </a:lnSpc>
              <a:buClr>
                <a:srgbClr val="C3B2A7"/>
              </a:buClr>
            </a:pPr>
            <a:r>
              <a:rPr lang="en-US" sz="1400"/>
              <a:t>To take advantage of seamless integration with the AWS ecosystem.</a:t>
            </a:r>
          </a:p>
          <a:p>
            <a:pPr>
              <a:lnSpc>
                <a:spcPct val="140000"/>
              </a:lnSpc>
              <a:buClr>
                <a:srgbClr val="C3B2A7"/>
              </a:buClr>
            </a:pPr>
            <a:endParaRPr lang="en-US" sz="1100"/>
          </a:p>
          <a:p>
            <a:pPr marL="0" indent="0">
              <a:lnSpc>
                <a:spcPct val="140000"/>
              </a:lnSpc>
              <a:buClr>
                <a:srgbClr val="F4F1EF">
                  <a:lumMod val="75000"/>
                </a:srgbClr>
              </a:buClr>
              <a:buNone/>
            </a:pPr>
            <a:endParaRPr lang="en-US" sz="1100"/>
          </a:p>
          <a:p>
            <a:pPr>
              <a:lnSpc>
                <a:spcPct val="140000"/>
              </a:lnSpc>
              <a:buClr>
                <a:srgbClr val="C3B2A7"/>
              </a:buClr>
            </a:pPr>
            <a:endParaRPr lang="en-US" sz="1100"/>
          </a:p>
        </p:txBody>
      </p:sp>
      <p:grpSp>
        <p:nvGrpSpPr>
          <p:cNvPr id="535" name="Group 13">
            <a:extLst>
              <a:ext uri="{FF2B5EF4-FFF2-40B4-BE49-F238E27FC236}">
                <a16:creationId xmlns:a16="http://schemas.microsoft.com/office/drawing/2014/main" id="{5392EEDD-4D20-4B74-B46A-D3CE64433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16220" y="-50217"/>
            <a:ext cx="1068699" cy="6844606"/>
            <a:chOff x="11016220" y="-50217"/>
            <a:chExt cx="1068699" cy="6844606"/>
          </a:xfrm>
        </p:grpSpPr>
        <p:sp>
          <p:nvSpPr>
            <p:cNvPr id="536" name="Freeform 8">
              <a:extLst>
                <a:ext uri="{FF2B5EF4-FFF2-40B4-BE49-F238E27FC236}">
                  <a16:creationId xmlns:a16="http://schemas.microsoft.com/office/drawing/2014/main" id="{62E43E43-4CB1-436A-8F39-FDA46F384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89500" y="66549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43">
              <a:extLst>
                <a:ext uri="{FF2B5EF4-FFF2-40B4-BE49-F238E27FC236}">
                  <a16:creationId xmlns:a16="http://schemas.microsoft.com/office/drawing/2014/main" id="{01953B1A-913D-4BC4-AD4F-7DCC6BB0A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75602" y="79700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51">
              <a:extLst>
                <a:ext uri="{FF2B5EF4-FFF2-40B4-BE49-F238E27FC236}">
                  <a16:creationId xmlns:a16="http://schemas.microsoft.com/office/drawing/2014/main" id="{6085CF7C-052A-40B4-A519-5B9C532D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48571" y="95141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6A30D3AB-0061-492B-87F5-7F8512F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45576" y="38698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53">
              <a:extLst>
                <a:ext uri="{FF2B5EF4-FFF2-40B4-BE49-F238E27FC236}">
                  <a16:creationId xmlns:a16="http://schemas.microsoft.com/office/drawing/2014/main" id="{69A009B8-1C16-4886-84BE-F36873A8F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36657" y="119019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4">
              <a:extLst>
                <a:ext uri="{FF2B5EF4-FFF2-40B4-BE49-F238E27FC236}">
                  <a16:creationId xmlns:a16="http://schemas.microsoft.com/office/drawing/2014/main" id="{4262414F-5D33-444C-81D6-D059EC05D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22504" y="55061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55">
              <a:extLst>
                <a:ext uri="{FF2B5EF4-FFF2-40B4-BE49-F238E27FC236}">
                  <a16:creationId xmlns:a16="http://schemas.microsoft.com/office/drawing/2014/main" id="{A035666B-2FAB-4FD6-9ADA-4770A33B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36517" y="139979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6">
              <a:extLst>
                <a:ext uri="{FF2B5EF4-FFF2-40B4-BE49-F238E27FC236}">
                  <a16:creationId xmlns:a16="http://schemas.microsoft.com/office/drawing/2014/main" id="{BC45742B-781F-43CF-967D-04E8532B5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36213" y="222982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57">
              <a:extLst>
                <a:ext uri="{FF2B5EF4-FFF2-40B4-BE49-F238E27FC236}">
                  <a16:creationId xmlns:a16="http://schemas.microsoft.com/office/drawing/2014/main" id="{9A565171-85E6-47B4-96D9-A815A5A60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22666" y="160953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02116" y="19189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60">
              <a:extLst>
                <a:ext uri="{FF2B5EF4-FFF2-40B4-BE49-F238E27FC236}">
                  <a16:creationId xmlns:a16="http://schemas.microsoft.com/office/drawing/2014/main" id="{79D613E3-CA24-4F43-A0A9-345387044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97347" y="183933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1">
              <a:extLst>
                <a:ext uri="{FF2B5EF4-FFF2-40B4-BE49-F238E27FC236}">
                  <a16:creationId xmlns:a16="http://schemas.microsoft.com/office/drawing/2014/main" id="{0C069C76-F3AB-4A56-AB65-D9837622A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63644" y="2073692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288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525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991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96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079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35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437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434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914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0699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32">
              <a:extLst>
                <a:ext uri="{FF2B5EF4-FFF2-40B4-BE49-F238E27FC236}">
                  <a16:creationId xmlns:a16="http://schemas.microsoft.com/office/drawing/2014/main" id="{C0CE652D-B224-4EC0-A270-14E78D333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85689" y="323256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37E8E3DB-6FB9-4F73-B1D1-F3B3A3C10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15602" y="432387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34">
              <a:extLst>
                <a:ext uri="{FF2B5EF4-FFF2-40B4-BE49-F238E27FC236}">
                  <a16:creationId xmlns:a16="http://schemas.microsoft.com/office/drawing/2014/main" id="{FA7E6C6A-13E7-43F5-9891-23A9983A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19532" y="532120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E2A09D59-BD40-4E83-9EE0-71DB34EAB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15184" y="453210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36">
              <a:extLst>
                <a:ext uri="{FF2B5EF4-FFF2-40B4-BE49-F238E27FC236}">
                  <a16:creationId xmlns:a16="http://schemas.microsoft.com/office/drawing/2014/main" id="{FB0AF6EA-0C4B-419C-A465-AF41DAD75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87321" y="598309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994F7A2A-F2AF-4DBA-B4AB-295CD6BFF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99087" y="299662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38">
              <a:extLst>
                <a:ext uri="{FF2B5EF4-FFF2-40B4-BE49-F238E27FC236}">
                  <a16:creationId xmlns:a16="http://schemas.microsoft.com/office/drawing/2014/main" id="{AF7C6756-507C-4EAA-8584-98559EBA7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06756" y="483672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C957EA97-DC3B-4894-B0EF-0548C0FB8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98864" y="507784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40">
              <a:extLst>
                <a:ext uri="{FF2B5EF4-FFF2-40B4-BE49-F238E27FC236}">
                  <a16:creationId xmlns:a16="http://schemas.microsoft.com/office/drawing/2014/main" id="{9E831CBF-DE63-4669-9B35-9E0B9A612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93828" y="25345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DDCDA67E-7542-4ED8-949C-84C7EAD4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87321" y="621509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D8B93D38-E025-4D67-8A0C-19E325320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75489" y="553311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4E29CE45-4558-426B-8C24-3069B0481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79279" y="401724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45">
              <a:extLst>
                <a:ext uri="{FF2B5EF4-FFF2-40B4-BE49-F238E27FC236}">
                  <a16:creationId xmlns:a16="http://schemas.microsoft.com/office/drawing/2014/main" id="{3B64559B-6389-4C5E-A736-9BB79FBA0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7128" y="57730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EB6B7C23-A7CF-4256-932B-D67CD52BA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06187" y="276716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47">
              <a:extLst>
                <a:ext uri="{FF2B5EF4-FFF2-40B4-BE49-F238E27FC236}">
                  <a16:creationId xmlns:a16="http://schemas.microsoft.com/office/drawing/2014/main" id="{62342B15-30BB-40CF-87B9-130A77AC8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64332" y="378611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EEDF4C2-803E-42B9-B9A1-31E071A72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9589" y="355264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49">
              <a:extLst>
                <a:ext uri="{FF2B5EF4-FFF2-40B4-BE49-F238E27FC236}">
                  <a16:creationId xmlns:a16="http://schemas.microsoft.com/office/drawing/2014/main" id="{CFF066B7-F19B-494E-817B-9443234AF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8203" y="644431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002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137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933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996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1774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9792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531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0456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878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1611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1284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1772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8567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068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8592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7218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9666" y="659402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022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2FB17AE4-6B5D-4C91-8A55-551DF75ED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923344" y="-287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41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040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04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80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090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776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896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846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102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9476" y="252762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2697" y="542011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515" y="1096998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817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31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3854" y="867340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8602" y="125159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22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826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776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287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122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660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592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840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130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080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552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170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461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07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41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481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910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642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83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251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974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803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013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36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545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570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178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260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074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524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501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2775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6905" y="2952119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217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3664" y="5750749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061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692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3470" y="668474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352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2577" y="174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17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A63C-CB19-F510-7E64-8172F605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Innapropriate use cases/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4920C-CE48-06A0-1315-B8E946F7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Some unsuitable workloads for DynamoDB include: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Services that require ad hoc query access. Though it’s possible to use relational frameworks to implement entity relationships across DynamoDB tables, these are generally cumbersome.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  <a:hlinkClick r:id="rId2"/>
              </a:rPr>
              <a:t>Online analytical processing</a:t>
            </a:r>
            <a:r>
              <a:rPr lang="en-US">
                <a:ea typeface="+mn-lt"/>
                <a:cs typeface="+mn-lt"/>
              </a:rPr>
              <a:t> (OLAP)/data warehouse implementations. These types of applications generally require distribution and the joining of </a:t>
            </a:r>
            <a:r>
              <a:rPr lang="en-US">
                <a:ea typeface="+mn-lt"/>
                <a:cs typeface="+mn-lt"/>
                <a:hlinkClick r:id="rId3"/>
              </a:rPr>
              <a:t>fact</a:t>
            </a:r>
            <a:r>
              <a:rPr lang="en-US">
                <a:ea typeface="+mn-lt"/>
                <a:cs typeface="+mn-lt"/>
              </a:rPr>
              <a:t> and </a:t>
            </a:r>
            <a:r>
              <a:rPr lang="en-US">
                <a:ea typeface="+mn-lt"/>
                <a:cs typeface="+mn-lt"/>
                <a:hlinkClick r:id="rId4"/>
              </a:rPr>
              <a:t>dimension</a:t>
            </a:r>
            <a:r>
              <a:rPr lang="en-US">
                <a:ea typeface="+mn-lt"/>
                <a:cs typeface="+mn-lt"/>
              </a:rPr>
              <a:t> tables that inherently provide a normalized (relational) view of your data.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Binary large object (BLOB) storage. DynamoDB can store binary items up to 400 KB, but DynamoDB is not generally suited to storing documents or images. A better architectural pattern for this implementation is to store pointers to Amazon S3 objects in a DynamoDB table.</a:t>
            </a:r>
            <a:endParaRPr lang="en-US"/>
          </a:p>
          <a:p>
            <a:pPr marL="0" indent="0">
              <a:buClr>
                <a:srgbClr val="C3B2A7"/>
              </a:buClr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8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5AF7-4BC9-7FE2-D541-C6486847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</a:t>
            </a:r>
            <a:r>
              <a:rPr lang="en-US" err="1"/>
              <a:t>langauge</a:t>
            </a:r>
            <a:r>
              <a:rPr lang="en-US"/>
              <a:t>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ED24-C8AD-48BF-1B87-0DC065C09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In Amazon DynamoDB, you can use either the DynamoDB API, or </a:t>
            </a:r>
            <a:r>
              <a:rPr lang="en-US">
                <a:ea typeface="+mn-lt"/>
                <a:cs typeface="+mn-lt"/>
                <a:hlinkClick r:id="rId2"/>
              </a:rPr>
              <a:t>PartiQL</a:t>
            </a:r>
            <a:r>
              <a:rPr lang="en-US">
                <a:ea typeface="+mn-lt"/>
                <a:cs typeface="+mn-lt"/>
              </a:rPr>
              <a:t>, a SQL-compatible query language, to query an item from a table.</a:t>
            </a:r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Amazon DynamoDB supports </a:t>
            </a:r>
            <a:r>
              <a:rPr lang="en-US" err="1">
                <a:ea typeface="+mn-lt"/>
                <a:cs typeface="+mn-lt"/>
              </a:rPr>
              <a:t>PartiQL</a:t>
            </a:r>
            <a:r>
              <a:rPr lang="en-US">
                <a:ea typeface="+mn-lt"/>
                <a:cs typeface="+mn-lt"/>
              </a:rPr>
              <a:t>, a SQL-compatible query language, to select, insert, update, and delete data in Amazon DynamoDB.</a:t>
            </a:r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Using </a:t>
            </a:r>
            <a:r>
              <a:rPr lang="en-US" err="1">
                <a:ea typeface="+mn-lt"/>
                <a:cs typeface="+mn-lt"/>
              </a:rPr>
              <a:t>PartiQL</a:t>
            </a:r>
            <a:r>
              <a:rPr lang="en-US">
                <a:ea typeface="+mn-lt"/>
                <a:cs typeface="+mn-lt"/>
              </a:rPr>
              <a:t>, you can easily interact with DynamoDB tables and run queries using the AWS Management Console, NoSQL Workbench, AWS Command Line Interface, and DynamoDB APIs for </a:t>
            </a:r>
            <a:r>
              <a:rPr lang="en-US" err="1">
                <a:ea typeface="+mn-lt"/>
                <a:cs typeface="+mn-lt"/>
              </a:rPr>
              <a:t>PartiQL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3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EE31-DF8E-E487-202C-70096AA0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Competitors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350FA-EF7D-5764-2B2E-F637714D1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Azure Cosmos DB</a:t>
            </a:r>
          </a:p>
          <a:p>
            <a:pPr>
              <a:buClr>
                <a:srgbClr val="C3B2A7"/>
              </a:buClr>
            </a:pPr>
            <a:r>
              <a:rPr lang="en-US"/>
              <a:t>Google Cloud </a:t>
            </a:r>
            <a:r>
              <a:rPr lang="en-US" err="1"/>
              <a:t>Firestore</a:t>
            </a:r>
          </a:p>
          <a:p>
            <a:pPr>
              <a:buClr>
                <a:srgbClr val="C3B2A7"/>
              </a:buClr>
            </a:pPr>
            <a:r>
              <a:rPr lang="en-US"/>
              <a:t>Redis</a:t>
            </a:r>
          </a:p>
          <a:p>
            <a:pPr>
              <a:buClr>
                <a:srgbClr val="C3B2A7"/>
              </a:buClr>
            </a:pPr>
            <a:r>
              <a:rPr lang="en-US"/>
              <a:t>Couchbase</a:t>
            </a:r>
          </a:p>
          <a:p>
            <a:pPr>
              <a:buClr>
                <a:srgbClr val="C3B2A7"/>
              </a:buClr>
            </a:pPr>
            <a:r>
              <a:rPr lang="en-US"/>
              <a:t>MongoDB</a:t>
            </a:r>
          </a:p>
          <a:p>
            <a:pPr>
              <a:buClr>
                <a:srgbClr val="C3B2A7"/>
              </a:buClr>
            </a:pPr>
            <a:r>
              <a:rPr lang="en-US" err="1"/>
              <a:t>ArangoDB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2-Music_Table_(HD_1080_-_WEB_(H264_4000)).mp4" descr="Demo2-Music_Table_(HD_1080_-_WEB_(H264_4000)).mp4">
            <a:hlinkClick r:id="" action="ppaction://media"/>
            <a:extLst>
              <a:ext uri="{FF2B5EF4-FFF2-40B4-BE49-F238E27FC236}">
                <a16:creationId xmlns:a16="http://schemas.microsoft.com/office/drawing/2014/main" id="{597376DA-62BA-1E44-81D1-8656984604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55487" cy="6072188"/>
          </a:xfrm>
        </p:spPr>
      </p:pic>
    </p:spTree>
    <p:extLst>
      <p:ext uri="{BB962C8B-B14F-4D97-AF65-F5344CB8AC3E}">
        <p14:creationId xmlns:p14="http://schemas.microsoft.com/office/powerpoint/2010/main" val="7723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Macintosh PowerPoint</Application>
  <PresentationFormat>Widescreen</PresentationFormat>
  <Paragraphs>63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Modern Love</vt:lpstr>
      <vt:lpstr>BohemianVTI</vt:lpstr>
      <vt:lpstr>PowerPoint Presentation</vt:lpstr>
      <vt:lpstr>Key Features</vt:lpstr>
      <vt:lpstr>Storage </vt:lpstr>
      <vt:lpstr>How does it fit within the CAP Theorem</vt:lpstr>
      <vt:lpstr>Appropriate use cases </vt:lpstr>
      <vt:lpstr>Innapropriate use cases/ Limitations</vt:lpstr>
      <vt:lpstr>Query langauge used</vt:lpstr>
      <vt:lpstr>Competitors</vt:lpstr>
      <vt:lpstr>PowerPoint Presentation</vt:lpstr>
      <vt:lpstr>PowerPoint Presentation</vt:lpstr>
      <vt:lpstr>PowerPoint Presentation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Thejaswini Ram</dc:creator>
  <cp:lastModifiedBy>Karan Bharadwaj</cp:lastModifiedBy>
  <cp:revision>2</cp:revision>
  <dcterms:created xsi:type="dcterms:W3CDTF">2022-04-28T18:26:55Z</dcterms:created>
  <dcterms:modified xsi:type="dcterms:W3CDTF">2022-05-02T12:35:59Z</dcterms:modified>
</cp:coreProperties>
</file>